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45FA2-9699-D845-8BB5-AE5E15C3A759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B79BA-DFAA-B142-8AD4-5486A9013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whitewavetradingstrategies.com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hitewavetradingstrategie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520" y="2164528"/>
            <a:ext cx="7491680" cy="1435921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Whitewave</a:t>
            </a:r>
            <a:r>
              <a:rPr lang="en-US" sz="2400" b="1" dirty="0" smtClean="0"/>
              <a:t> Trading</a:t>
            </a:r>
            <a:br>
              <a:rPr lang="en-US" sz="2400" b="1" dirty="0" smtClean="0"/>
            </a:br>
            <a:r>
              <a:rPr lang="en-US" sz="2400" b="1" dirty="0" smtClean="0"/>
              <a:t>Pragmatic Technical Trading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The What Where &amp; When of Trading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What’s in Play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Where to Look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When to Look</a:t>
            </a: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 descr="image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588" y="428509"/>
            <a:ext cx="4553029" cy="14721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 Board #1 of 30</a:t>
            </a:r>
            <a:endParaRPr lang="en-US" dirty="0"/>
          </a:p>
        </p:txBody>
      </p:sp>
      <p:pic>
        <p:nvPicPr>
          <p:cNvPr id="4" name="Content Placeholder 3" descr="161116_141142_CQG_Integrated_Client_Quote_Board.gif"/>
          <p:cNvPicPr>
            <a:picLocks noGrp="1" noChangeAspect="1"/>
          </p:cNvPicPr>
          <p:nvPr>
            <p:ph idx="1"/>
          </p:nvPr>
        </p:nvPicPr>
        <p:blipFill>
          <a:blip r:embed="rId2"/>
          <a:srcRect l="-5145" r="-5145"/>
          <a:stretch>
            <a:fillRect/>
          </a:stretch>
        </p:blipFill>
        <p:spPr/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41176" cy="47093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 err="1"/>
              <a:t>WhiteWave</a:t>
            </a:r>
            <a:r>
              <a:rPr lang="en-US" b="1" dirty="0"/>
              <a:t> Trading Strategies</a:t>
            </a:r>
            <a:r>
              <a:rPr lang="en-US" dirty="0"/>
              <a:t/>
            </a:r>
            <a:br>
              <a:rPr lang="en-US" dirty="0"/>
            </a:br>
            <a:r>
              <a:rPr lang="en-US" b="1"/>
              <a:t>   </a:t>
            </a:r>
            <a:r>
              <a:rPr lang="en-US" b="1" smtClean="0"/>
              <a:t> Independent </a:t>
            </a:r>
            <a:r>
              <a:rPr lang="en-US" b="1" dirty="0"/>
              <a:t>Research from the Pros Pro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We Trade to Make Money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www.whitewavetradingstrategies.com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info@whitewavetradingstrategies.com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</p:txBody>
      </p:sp>
      <p:pic>
        <p:nvPicPr>
          <p:cNvPr id="4" name="Content Placeholder 3" descr="image004.png"/>
          <p:cNvPicPr>
            <a:picLocks noGrp="1" noChangeAspect="1"/>
          </p:cNvPicPr>
          <p:nvPr>
            <p:ph idx="1"/>
          </p:nvPr>
        </p:nvPicPr>
        <p:blipFill>
          <a:blip r:embed="rId4"/>
          <a:srcRect l="-120867" r="-120867"/>
          <a:stretch>
            <a:fillRect/>
          </a:stretch>
        </p:blipFill>
        <p:spPr>
          <a:xfrm>
            <a:off x="-2591448" y="4860336"/>
            <a:ext cx="14013511" cy="138401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About </a:t>
            </a:r>
            <a:r>
              <a:rPr lang="en-US" b="1" dirty="0" err="1" smtClean="0"/>
              <a:t>Whitewave</a:t>
            </a:r>
            <a:r>
              <a:rPr lang="en-US" dirty="0" smtClean="0"/>
              <a:t>	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Who follows us.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Professional Full time Traders, Fund managers, active Day Traders, Private Wealth, Semi- Pros …</a:t>
            </a:r>
            <a:r>
              <a:rPr lang="en-US" i="1" dirty="0" smtClean="0">
                <a:solidFill>
                  <a:srgbClr val="660066"/>
                </a:solidFill>
              </a:rPr>
              <a:t>Traders of every Ilk, deploying every imaginable trading strategy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My clients trade pretty much everything, Equities, Equity Indices, Commodities, FX, and Bonds worldwide 23.5 hours a day.</a:t>
            </a:r>
          </a:p>
          <a:p>
            <a:pPr>
              <a:buNone/>
            </a:pPr>
            <a:r>
              <a:rPr lang="en-US" dirty="0" smtClean="0">
                <a:solidFill>
                  <a:srgbClr val="000090"/>
                </a:solidFill>
              </a:rPr>
              <a:t>       </a:t>
            </a:r>
            <a:r>
              <a:rPr lang="en-US" sz="4400" dirty="0" smtClean="0"/>
              <a:t>What we do</a:t>
            </a:r>
            <a:r>
              <a:rPr lang="en-US" dirty="0" smtClean="0"/>
              <a:t>..</a:t>
            </a:r>
          </a:p>
          <a:p>
            <a:r>
              <a:rPr lang="en-US" dirty="0" smtClean="0"/>
              <a:t>Layout a blueprint of expected price action. How markets go from point A to B (where instruments start and stop)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Pick out daily key market drivers…(What Capital flows are in play)</a:t>
            </a:r>
          </a:p>
          <a:p>
            <a:r>
              <a:rPr lang="en-US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Brevity!!!!!  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No one has time to read a book.</a:t>
            </a:r>
          </a:p>
          <a:p>
            <a:r>
              <a:rPr lang="en-US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Idea generation…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there is more than one way to do the same trade.</a:t>
            </a:r>
            <a:endParaRPr lang="en-US" i="1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In a world where one instrument can effect many others, we try to find the one or two that are ( having the most effect)  running the board.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sz="4400" dirty="0" smtClean="0">
                <a:solidFill>
                  <a:srgbClr val="000000"/>
                </a:solidFill>
              </a:rPr>
              <a:t>We write something actionable everyday.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The levels written can be utilized by any Trader to either manage risk or for trade location on shorter time frame trading setups.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Trade Location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Attempting trades from the right side of the market at the correct technical level.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There are 2 compelling by-products to this mind set.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Less Risk!!!!!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Doing the right things “by maintaining good habits” will make you fundamentally correct.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</a:t>
            </a:r>
            <a:r>
              <a:rPr lang="en-US" smtClean="0">
                <a:solidFill>
                  <a:srgbClr val="0000FF"/>
                </a:solidFill>
              </a:rPr>
              <a:t>technicals </a:t>
            </a:r>
            <a:r>
              <a:rPr lang="en-US" dirty="0" smtClean="0">
                <a:solidFill>
                  <a:srgbClr val="0000FF"/>
                </a:solidFill>
              </a:rPr>
              <a:t>turn before the story changes.</a:t>
            </a:r>
          </a:p>
          <a:p>
            <a:r>
              <a:rPr lang="en-US" sz="4400" b="1" dirty="0" smtClean="0">
                <a:solidFill>
                  <a:srgbClr val="660066"/>
                </a:solidFill>
              </a:rPr>
              <a:t>ETF  traders….</a:t>
            </a:r>
            <a:r>
              <a:rPr lang="en-US" sz="4400" b="1" i="1" dirty="0" smtClean="0">
                <a:solidFill>
                  <a:srgbClr val="000090"/>
                </a:solidFill>
              </a:rPr>
              <a:t>Always defer to the underlying cash markets</a:t>
            </a:r>
            <a:r>
              <a:rPr lang="en-US" sz="4400" b="1" dirty="0" smtClean="0">
                <a:solidFill>
                  <a:srgbClr val="000090"/>
                </a:solidFill>
              </a:rPr>
              <a:t>.</a:t>
            </a:r>
          </a:p>
          <a:p>
            <a:r>
              <a:rPr lang="en-US" sz="3600" b="1" dirty="0" err="1" smtClean="0">
                <a:solidFill>
                  <a:srgbClr val="000090"/>
                </a:solidFill>
              </a:rPr>
              <a:t>ETF’s</a:t>
            </a:r>
            <a:r>
              <a:rPr lang="en-US" sz="3600" b="1" dirty="0" smtClean="0">
                <a:solidFill>
                  <a:srgbClr val="000090"/>
                </a:solidFill>
              </a:rPr>
              <a:t> </a:t>
            </a:r>
            <a:r>
              <a:rPr lang="en-US" sz="3600" dirty="0" smtClean="0">
                <a:solidFill>
                  <a:srgbClr val="000000"/>
                </a:solidFill>
              </a:rPr>
              <a:t>can give false signals by overrunning or stopping short of the underlying </a:t>
            </a:r>
            <a:r>
              <a:rPr lang="en-US" sz="3600" dirty="0" err="1" smtClean="0">
                <a:solidFill>
                  <a:srgbClr val="000000"/>
                </a:solidFill>
              </a:rPr>
              <a:t>tgt</a:t>
            </a:r>
            <a:r>
              <a:rPr lang="en-US" sz="3600" dirty="0" smtClean="0">
                <a:solidFill>
                  <a:srgbClr val="000000"/>
                </a:solidFill>
              </a:rPr>
              <a:t> areas.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Level Trading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000" dirty="0" smtClean="0"/>
              <a:t>We only write significant areas that are go or no go levels.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Expect price rejection at these levels or areas the first time in.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Currencies or Oil…  it’s typically an initial  60- 80 points.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Gold..8-10 Dollars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S&amp;P 500 Futures…5-8 points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30 Yr. Bonds…app 1 full point or 32 ticks.</a:t>
            </a: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</a:rPr>
              <a:t>Bunds..60-80 points</a:t>
            </a:r>
          </a:p>
          <a:p>
            <a:pPr>
              <a:buNone/>
            </a:pPr>
            <a:r>
              <a:rPr lang="en-US" dirty="0" smtClean="0">
                <a:solidFill>
                  <a:srgbClr val="000090"/>
                </a:solidFill>
              </a:rPr>
              <a:t>The general tolerance (wiggle) on these areas are as follows:</a:t>
            </a:r>
          </a:p>
          <a:p>
            <a:pPr>
              <a:buNone/>
            </a:pPr>
            <a:r>
              <a:rPr lang="en-US" dirty="0" smtClean="0">
                <a:solidFill>
                  <a:srgbClr val="000090"/>
                </a:solidFill>
              </a:rPr>
              <a:t>25 points in the Oil &amp; Currencies…Yen 30 points.</a:t>
            </a:r>
          </a:p>
          <a:p>
            <a:pPr>
              <a:buNone/>
            </a:pPr>
            <a:r>
              <a:rPr lang="en-US" dirty="0" smtClean="0">
                <a:solidFill>
                  <a:srgbClr val="000090"/>
                </a:solidFill>
              </a:rPr>
              <a:t>2 dollars in the S&amp;P 500 Futures and Gold</a:t>
            </a:r>
          </a:p>
          <a:p>
            <a:pPr>
              <a:buNone/>
            </a:pPr>
            <a:r>
              <a:rPr lang="en-US" b="1" dirty="0" smtClean="0">
                <a:solidFill>
                  <a:srgbClr val="000090"/>
                </a:solidFill>
              </a:rPr>
              <a:t>ETF Traders….</a:t>
            </a:r>
            <a:r>
              <a:rPr lang="en-US" b="1" dirty="0" smtClean="0">
                <a:solidFill>
                  <a:srgbClr val="660066"/>
                </a:solidFill>
              </a:rPr>
              <a:t>levels are always best matched up with the underlying cash instruments.</a:t>
            </a:r>
            <a:endParaRPr lang="en-US" b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Levels are static until I change them. </a:t>
            </a:r>
          </a:p>
          <a:p>
            <a:pPr>
              <a:buNone/>
            </a:pPr>
            <a:r>
              <a:rPr lang="en-US" i="1" dirty="0" smtClean="0">
                <a:solidFill>
                  <a:srgbClr val="0000FF"/>
                </a:solidFill>
              </a:rPr>
              <a:t>The highest % chance for a bounce is always the first time into the # set.</a:t>
            </a:r>
          </a:p>
          <a:p>
            <a:pPr>
              <a:buNone/>
            </a:pPr>
            <a:r>
              <a:rPr lang="en-US" i="1" dirty="0" smtClean="0">
                <a:solidFill>
                  <a:srgbClr val="0000FF"/>
                </a:solidFill>
              </a:rPr>
              <a:t>The odds of a # working start going down with each successive area attempt.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Stops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The Stop is your friend.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By placing a stop in the correct spot you limit your downside.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It’s extremely helpful if you’re a fundamental trader since getting stopped out makes you reassess your original thesis for being in the trade.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You can always reevaluate and get back in.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There are only 3 reasons you get stopped out..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      1</a:t>
            </a:r>
            <a:r>
              <a:rPr lang="en-US" baseline="30000" dirty="0" smtClean="0">
                <a:solidFill>
                  <a:srgbClr val="660066"/>
                </a:solidFill>
              </a:rPr>
              <a:t>st</a:t>
            </a:r>
            <a:r>
              <a:rPr lang="en-US" dirty="0" smtClean="0">
                <a:solidFill>
                  <a:srgbClr val="660066"/>
                </a:solidFill>
              </a:rPr>
              <a:t> your trade location and timing were incorrect.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      2</a:t>
            </a:r>
            <a:r>
              <a:rPr lang="en-US" baseline="30000" dirty="0" smtClean="0">
                <a:solidFill>
                  <a:srgbClr val="660066"/>
                </a:solidFill>
              </a:rPr>
              <a:t>nd</a:t>
            </a:r>
            <a:r>
              <a:rPr lang="en-US" dirty="0" smtClean="0">
                <a:solidFill>
                  <a:srgbClr val="660066"/>
                </a:solidFill>
              </a:rPr>
              <a:t> your original thesis was all wet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      3</a:t>
            </a:r>
            <a:r>
              <a:rPr lang="en-US" baseline="30000" dirty="0" smtClean="0">
                <a:solidFill>
                  <a:srgbClr val="000090"/>
                </a:solidFill>
              </a:rPr>
              <a:t>rd</a:t>
            </a:r>
            <a:r>
              <a:rPr lang="en-US" dirty="0" smtClean="0">
                <a:solidFill>
                  <a:srgbClr val="000090"/>
                </a:solidFill>
              </a:rPr>
              <a:t> you used a trailing stop for profit protection, which is a good thing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Frame Trading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600" dirty="0" smtClean="0"/>
              <a:t>We refer to the regional Bourse openings . This can be Europe’s opening and Asia’s close or the U.S. opening of Futures through London’s close and NYC ‘</a:t>
            </a:r>
            <a:r>
              <a:rPr lang="en-US" sz="3600" dirty="0" err="1" smtClean="0"/>
              <a:t>s</a:t>
            </a:r>
            <a:r>
              <a:rPr lang="en-US" sz="3600" dirty="0" smtClean="0"/>
              <a:t> lunch time. The bigger time frames always start and stop at the end or beginning of a major Financial centers trading hours. This is when we look for order flow to ebb, and possibly change direction.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Futures are broken into 2 categories. All session or mini contracts and Chicago Pit</a:t>
            </a:r>
            <a:br>
              <a:rPr lang="en-US" i="1" dirty="0" smtClean="0"/>
            </a:br>
            <a:r>
              <a:rPr lang="en-US" i="1" dirty="0" smtClean="0"/>
              <a:t>session. You must have both up side by side next to the corresponding cash quotes or you are trading blind!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I.E. Yen...JYM ( June Yen Pit session) 7:20 A.M.- 2 P.M. CDT.</a:t>
            </a:r>
            <a:br>
              <a:rPr lang="en-US" i="1" dirty="0" smtClean="0"/>
            </a:br>
            <a:r>
              <a:rPr lang="en-US" i="1" dirty="0" smtClean="0"/>
              <a:t>JYAM ( the "A" standing for all session or 23 1/2 hours a day) is different.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b="1" i="1" dirty="0" smtClean="0"/>
              <a:t>We track the opening ranges of the various time frames. You can't do that if you don't have them up.</a:t>
            </a:r>
            <a:br>
              <a:rPr lang="en-US" b="1" i="1" dirty="0" smtClean="0"/>
            </a:b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u="sng" dirty="0" smtClean="0"/>
              <a:t>Opening Range....</a:t>
            </a:r>
            <a:r>
              <a:rPr lang="en-US" i="1" dirty="0" smtClean="0"/>
              <a:t>the high low of the first 30-60 seconds of trading in a particular time frame is the opening range.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The opening of the Bond Futures and the Currencies occur In Chicago @ 7:20-7:21</a:t>
            </a:r>
            <a:br>
              <a:rPr lang="en-US" i="1" dirty="0" smtClean="0"/>
            </a:br>
            <a:r>
              <a:rPr lang="en-US" i="1" dirty="0" smtClean="0"/>
              <a:t>A.M. 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NYSE Stocks and Equity Indices...8:30-31 A.M. CDT.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u="sng" dirty="0" smtClean="0"/>
              <a:t>This is the opening range I'm referring to.</a:t>
            </a:r>
            <a:br>
              <a:rPr lang="en-US" u="sng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U.S... Equity Index Futures "Pit Session" Trade...8:30 A.M. CDT- 3:15 P.M.  CDT</a:t>
            </a:r>
            <a:br>
              <a:rPr lang="en-US" i="1" dirty="0" smtClean="0"/>
            </a:br>
            <a:r>
              <a:rPr lang="en-US" i="1" dirty="0" smtClean="0"/>
              <a:t>Symbols vary as to instrument depending on the quote provider.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>Please check with them as to their particular designations.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O</a:t>
            </a:r>
            <a:r>
              <a:rPr lang="en-US" sz="4000" dirty="0" smtClean="0"/>
              <a:t>utside </a:t>
            </a:r>
            <a:r>
              <a:rPr lang="en-US" sz="4000" b="1" dirty="0" smtClean="0">
                <a:solidFill>
                  <a:srgbClr val="0000FF"/>
                </a:solidFill>
              </a:rPr>
              <a:t>R</a:t>
            </a:r>
            <a:r>
              <a:rPr lang="en-US" sz="4000" dirty="0" smtClean="0"/>
              <a:t>eversal </a:t>
            </a:r>
            <a:r>
              <a:rPr lang="en-US" sz="4000" b="1" dirty="0" smtClean="0"/>
              <a:t>P</a:t>
            </a:r>
            <a:r>
              <a:rPr lang="en-US" sz="4000" dirty="0" smtClean="0"/>
              <a:t>attern</a:t>
            </a:r>
            <a:br>
              <a:rPr lang="en-US" sz="4000" dirty="0" smtClean="0"/>
            </a:br>
            <a:r>
              <a:rPr lang="en-US" sz="1778" dirty="0" smtClean="0">
                <a:solidFill>
                  <a:srgbClr val="660066"/>
                </a:solidFill>
              </a:rPr>
              <a:t>7/3/13</a:t>
            </a:r>
            <a:r>
              <a:rPr lang="en-US" sz="1778" i="1" dirty="0" smtClean="0">
                <a:solidFill>
                  <a:srgbClr val="660066"/>
                </a:solidFill>
              </a:rPr>
              <a:t>..</a:t>
            </a:r>
            <a:r>
              <a:rPr lang="en-US" sz="1778" b="1" dirty="0" smtClean="0"/>
              <a:t>FX...USD/JPY...99.50 (app 100.50 Futures) is today's ORL #. 99.20 is Yen resistance ( Dollar/Support) " app 100.80 Futures”</a:t>
            </a:r>
            <a:endParaRPr lang="en-US" sz="1778" dirty="0"/>
          </a:p>
        </p:txBody>
      </p:sp>
      <p:pic>
        <p:nvPicPr>
          <p:cNvPr id="8" name="Content Placeholder 7" descr="yen.png"/>
          <p:cNvPicPr>
            <a:picLocks noGrp="1" noChangeAspect="1"/>
          </p:cNvPicPr>
          <p:nvPr>
            <p:ph idx="1"/>
          </p:nvPr>
        </p:nvPicPr>
        <p:blipFill>
          <a:blip r:embed="rId2"/>
          <a:srcRect t="-6286" b="-6286"/>
          <a:stretch>
            <a:fillRect/>
          </a:stretch>
        </p:blipFill>
        <p:spPr/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/>
              <a:t>Prudent use of RSI with OR Pattern</a:t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7/9/13…EURO...macro sell stops are under 127.50….128.09 is today's ORL #.</a:t>
            </a:r>
            <a:r>
              <a:rPr lang="en-US" sz="1600" b="1" i="1" dirty="0" smtClean="0"/>
              <a:t>Caution in looking for a lot of follow through to the down side, or taking the signal off the chart pattern, because the </a:t>
            </a:r>
            <a:r>
              <a:rPr lang="en-US" sz="1600" b="1" i="1" dirty="0" err="1" smtClean="0"/>
              <a:t>RSI's</a:t>
            </a:r>
            <a:r>
              <a:rPr lang="en-US" sz="1600" b="1" i="1" dirty="0" smtClean="0"/>
              <a:t> are too low for our Risk profile.</a:t>
            </a:r>
            <a:endParaRPr lang="en-US" sz="1600" dirty="0"/>
          </a:p>
        </p:txBody>
      </p:sp>
      <p:pic>
        <p:nvPicPr>
          <p:cNvPr id="5" name="Content Placeholder 4" descr="Screen Shot 2016-11-16 at 2.07.51 P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7543" r="-37543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Trade Alerts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>
                <a:solidFill>
                  <a:srgbClr val="660066"/>
                </a:solidFill>
              </a:rPr>
              <a:t>Our first inclination is to let a trader trade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Our professional Clientele value having our eyes on the overall board for market tells they may have overlooked.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try to be patient for low Risk setups looking for 8-10% trades for our less active Semi-Pro group and our pros with time constraints.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Trades rarely take more than 1-2 days to develop. They either work or they don’t.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1126</Words>
  <Application>Microsoft Macintosh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Whitewave Trading Pragmatic Technical Trading</vt:lpstr>
      <vt:lpstr>About Whitewave  </vt:lpstr>
      <vt:lpstr>Trade Location</vt:lpstr>
      <vt:lpstr>Level Trading</vt:lpstr>
      <vt:lpstr>Stops</vt:lpstr>
      <vt:lpstr>Time Frame Trading</vt:lpstr>
      <vt:lpstr>Outside Reversal Pattern 7/3/13..FX...USD/JPY...99.50 (app 100.50 Futures) is today's ORL #. 99.20 is Yen resistance ( Dollar/Support) " app 100.80 Futures”</vt:lpstr>
      <vt:lpstr>Prudent use of RSI with OR Pattern  7/9/13…EURO...macro sell stops are under 127.50….128.09 is today's ORL #.Caution in looking for a lot of follow through to the down side, or taking the signal off the chart pattern, because the RSI's are too low for our Risk profile.</vt:lpstr>
      <vt:lpstr>Trade Alerts  </vt:lpstr>
      <vt:lpstr>Quote Board #1 of 30</vt:lpstr>
      <vt:lpstr> WhiteWave Trading Strategies     Independent Research from the Pros Pro We Trade to Make Money www.whitewavetradingstrategies.com info@whitewavetradingstrategies.com  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Whitewave Trading Pragmatic Technical Trading</dc:title>
  <dc:creator>judd hirschberg</dc:creator>
  <cp:lastModifiedBy>judd hirschberg</cp:lastModifiedBy>
  <cp:revision>14</cp:revision>
  <dcterms:created xsi:type="dcterms:W3CDTF">2016-11-16T20:31:54Z</dcterms:created>
  <dcterms:modified xsi:type="dcterms:W3CDTF">2016-11-16T20:34:42Z</dcterms:modified>
</cp:coreProperties>
</file>